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840" r:id="rId1"/>
  </p:sldMasterIdLst>
  <p:sldIdLst>
    <p:sldId id="291"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D6C33"/>
    <a:srgbClr val="DA6124"/>
    <a:srgbClr val="9BAFB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8408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3374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143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87702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6249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5693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0773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217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6208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416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340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1759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8141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582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589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491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9218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6B75A-687E-405C-8A0B-8D00578BA2C3}" type="datetimeFigureOut">
              <a:rPr lang="en-US" smtClean="0"/>
              <a:pPr/>
              <a:t>2/16/2024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2116400"/>
      </p:ext>
    </p:extLst>
  </p:cSld>
  <p:clrMap bg1="dk1" tx1="lt1" bg2="dk2" tx2="lt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 id="2147484853" r:id="rId13"/>
    <p:sldLayoutId id="2147484854" r:id="rId14"/>
    <p:sldLayoutId id="2147484855" r:id="rId15"/>
    <p:sldLayoutId id="2147484856" r:id="rId16"/>
    <p:sldLayoutId id="214748485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BB3A3C1-465A-B7A3-2B7A-1D0B5496B596}"/>
              </a:ext>
            </a:extLst>
          </p:cNvPr>
          <p:cNvSpPr/>
          <p:nvPr/>
        </p:nvSpPr>
        <p:spPr>
          <a:xfrm>
            <a:off x="-91440" y="5333530"/>
            <a:ext cx="12405360" cy="1540565"/>
          </a:xfrm>
          <a:prstGeom prst="rect">
            <a:avLst/>
          </a:prstGeom>
          <a:solidFill>
            <a:srgbClr val="FFFF00">
              <a:alpha val="8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B8F36CE-BE34-4E62-8F5C-46C4D24ADC0D}"/>
              </a:ext>
            </a:extLst>
          </p:cNvPr>
          <p:cNvSpPr>
            <a:spLocks noGrp="1"/>
          </p:cNvSpPr>
          <p:nvPr>
            <p:ph type="title"/>
          </p:nvPr>
        </p:nvSpPr>
        <p:spPr>
          <a:xfrm>
            <a:off x="5466253" y="5771910"/>
            <a:ext cx="6252781" cy="839755"/>
          </a:xfrm>
          <a:noFill/>
          <a:ln>
            <a:noFill/>
          </a:ln>
        </p:spPr>
        <p:txBody>
          <a:bodyPr>
            <a:normAutofit fontScale="90000"/>
          </a:bodyPr>
          <a:lstStyle/>
          <a:p>
            <a:pPr algn="r"/>
            <a:r>
              <a:rPr lang="en-US" sz="2000" dirty="0">
                <a:solidFill>
                  <a:schemeClr val="tx1"/>
                </a:solidFill>
                <a:latin typeface="Century Gothic" panose="020B0502020202020204" pitchFamily="34" charset="0"/>
              </a:rPr>
              <a:t>WINNER, K-8</a:t>
            </a:r>
            <a:br>
              <a:rPr lang="en-US" sz="2000" dirty="0">
                <a:solidFill>
                  <a:schemeClr val="tx1"/>
                </a:solidFill>
                <a:latin typeface="Century Gothic" panose="020B0502020202020204" pitchFamily="34" charset="0"/>
              </a:rPr>
            </a:br>
            <a:r>
              <a:rPr lang="en-US" sz="4000" dirty="0" err="1">
                <a:solidFill>
                  <a:schemeClr val="tx1"/>
                </a:solidFill>
                <a:latin typeface="Century Gothic" panose="020B0502020202020204" pitchFamily="34" charset="0"/>
              </a:rPr>
              <a:t>Itisha</a:t>
            </a:r>
            <a:r>
              <a:rPr lang="en-US" sz="4000" dirty="0">
                <a:solidFill>
                  <a:schemeClr val="tx1"/>
                </a:solidFill>
                <a:latin typeface="Century Gothic" panose="020B0502020202020204" pitchFamily="34" charset="0"/>
              </a:rPr>
              <a:t> </a:t>
            </a:r>
            <a:r>
              <a:rPr lang="en-US" sz="4000" dirty="0" err="1">
                <a:solidFill>
                  <a:schemeClr val="tx1"/>
                </a:solidFill>
                <a:latin typeface="Century Gothic" panose="020B0502020202020204" pitchFamily="34" charset="0"/>
              </a:rPr>
              <a:t>Budamagunta</a:t>
            </a:r>
            <a:br>
              <a:rPr lang="en-US" sz="4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Eagle Ridge Academy</a:t>
            </a:r>
            <a:endParaRPr lang="en-US" sz="4000" dirty="0">
              <a:solidFill>
                <a:schemeClr val="accent1">
                  <a:lumMod val="20000"/>
                  <a:lumOff val="80000"/>
                </a:schemeClr>
              </a:solidFill>
              <a:latin typeface="Century Gothic" panose="020B0502020202020204" pitchFamily="34" charset="0"/>
            </a:endParaRPr>
          </a:p>
        </p:txBody>
      </p:sp>
      <p:sp>
        <p:nvSpPr>
          <p:cNvPr id="4" name="Text Placeholder 3">
            <a:extLst>
              <a:ext uri="{FF2B5EF4-FFF2-40B4-BE49-F238E27FC236}">
                <a16:creationId xmlns:a16="http://schemas.microsoft.com/office/drawing/2014/main" id="{3DD37013-41CC-4C6E-A252-3388847B757E}"/>
              </a:ext>
            </a:extLst>
          </p:cNvPr>
          <p:cNvSpPr>
            <a:spLocks noGrp="1"/>
          </p:cNvSpPr>
          <p:nvPr>
            <p:ph type="body" sz="half" idx="2"/>
          </p:nvPr>
        </p:nvSpPr>
        <p:spPr>
          <a:xfrm>
            <a:off x="5873276" y="3705137"/>
            <a:ext cx="5856606" cy="1540565"/>
          </a:xfrm>
        </p:spPr>
        <p:txBody>
          <a:bodyPr>
            <a:normAutofit/>
          </a:bodyPr>
          <a:lstStyle/>
          <a:p>
            <a:pPr algn="r"/>
            <a:r>
              <a:rPr lang="en-US" sz="1800" i="1" dirty="0">
                <a:latin typeface="Century Gothic" panose="020B0502020202020204" pitchFamily="34" charset="0"/>
              </a:rPr>
              <a:t>Banning books tries to hide the struggles of African American people and may remove information that is an important part of their identifies and stories. This puts free speech in danger.   </a:t>
            </a:r>
          </a:p>
        </p:txBody>
      </p:sp>
      <p:sp>
        <p:nvSpPr>
          <p:cNvPr id="9" name="Text Placeholder 3">
            <a:extLst>
              <a:ext uri="{FF2B5EF4-FFF2-40B4-BE49-F238E27FC236}">
                <a16:creationId xmlns:a16="http://schemas.microsoft.com/office/drawing/2014/main" id="{168EBF1A-8338-F6D7-3AD1-4AD7AED9DCB3}"/>
              </a:ext>
            </a:extLst>
          </p:cNvPr>
          <p:cNvSpPr txBox="1">
            <a:spLocks/>
          </p:cNvSpPr>
          <p:nvPr/>
        </p:nvSpPr>
        <p:spPr>
          <a:xfrm>
            <a:off x="6165217" y="1234159"/>
            <a:ext cx="5509374" cy="640872"/>
          </a:xfrm>
          <a:prstGeom prst="rect">
            <a:avLst/>
          </a:prstGeom>
        </p:spPr>
        <p:txBody>
          <a:bodyPr vert="horz" lIns="91440" tIns="0" rIns="91440" bIns="0" rtlCol="0">
            <a:noAutofit/>
          </a:bodyPr>
          <a:lstStyle>
            <a:lvl1pPr marL="0" indent="0" algn="l" defTabSz="914400" rtl="0" eaLnBrk="1" latinLnBrk="0" hangingPunct="1">
              <a:lnSpc>
                <a:spcPct val="90000"/>
              </a:lnSpc>
              <a:spcBef>
                <a:spcPts val="0"/>
              </a:spcBef>
              <a:spcAft>
                <a:spcPts val="6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algn="r"/>
            <a:r>
              <a:rPr lang="en-US" sz="1800" b="1" dirty="0">
                <a:solidFill>
                  <a:schemeClr val="accent4">
                    <a:lumMod val="60000"/>
                    <a:lumOff val="40000"/>
                  </a:schemeClr>
                </a:solidFill>
                <a:latin typeface="Century Gothic" panose="020B0502020202020204" pitchFamily="34" charset="0"/>
              </a:rPr>
              <a:t>Which Black American civil rights leader quote are you referencing for your submission?</a:t>
            </a:r>
          </a:p>
        </p:txBody>
      </p:sp>
      <p:sp>
        <p:nvSpPr>
          <p:cNvPr id="11" name="TextBox 10">
            <a:extLst>
              <a:ext uri="{FF2B5EF4-FFF2-40B4-BE49-F238E27FC236}">
                <a16:creationId xmlns:a16="http://schemas.microsoft.com/office/drawing/2014/main" id="{244CFEB4-FE27-C0C9-E362-94A235D0C1B6}"/>
              </a:ext>
            </a:extLst>
          </p:cNvPr>
          <p:cNvSpPr txBox="1"/>
          <p:nvPr/>
        </p:nvSpPr>
        <p:spPr>
          <a:xfrm>
            <a:off x="6385238" y="1760350"/>
            <a:ext cx="5333796" cy="1200329"/>
          </a:xfrm>
          <a:prstGeom prst="rect">
            <a:avLst/>
          </a:prstGeom>
          <a:noFill/>
        </p:spPr>
        <p:txBody>
          <a:bodyPr wrap="square">
            <a:spAutoFit/>
          </a:bodyPr>
          <a:lstStyle/>
          <a:p>
            <a:pPr algn="r"/>
            <a:r>
              <a:rPr lang="en-US" sz="2400" dirty="0">
                <a:latin typeface="Century Gothic" panose="020B0502020202020204" pitchFamily="34" charset="0"/>
              </a:rPr>
              <a:t>“Where you see wrong or inequality or injustice, speak out, because this is your country.”</a:t>
            </a:r>
          </a:p>
        </p:txBody>
      </p:sp>
      <p:sp>
        <p:nvSpPr>
          <p:cNvPr id="12" name="TextBox 11">
            <a:extLst>
              <a:ext uri="{FF2B5EF4-FFF2-40B4-BE49-F238E27FC236}">
                <a16:creationId xmlns:a16="http://schemas.microsoft.com/office/drawing/2014/main" id="{A7FAB529-07D7-9480-D618-3BD647B16415}"/>
              </a:ext>
            </a:extLst>
          </p:cNvPr>
          <p:cNvSpPr txBox="1"/>
          <p:nvPr/>
        </p:nvSpPr>
        <p:spPr>
          <a:xfrm>
            <a:off x="5200479" y="2960679"/>
            <a:ext cx="6474112" cy="646331"/>
          </a:xfrm>
          <a:prstGeom prst="rect">
            <a:avLst/>
          </a:prstGeom>
          <a:noFill/>
        </p:spPr>
        <p:txBody>
          <a:bodyPr wrap="square">
            <a:spAutoFit/>
          </a:bodyPr>
          <a:lstStyle/>
          <a:p>
            <a:pPr algn="r"/>
            <a:r>
              <a:rPr lang="en-US" dirty="0">
                <a:latin typeface="Century Gothic" panose="020B0502020202020204" pitchFamily="34" charset="0"/>
              </a:rPr>
              <a:t>Thurgood Marshall</a:t>
            </a:r>
          </a:p>
          <a:p>
            <a:pPr algn="r"/>
            <a:r>
              <a:rPr lang="en-US" dirty="0">
                <a:latin typeface="Century Gothic" panose="020B0502020202020204" pitchFamily="34" charset="0"/>
              </a:rPr>
              <a:t>1978, UVA Commencement Address</a:t>
            </a:r>
            <a:endParaRPr lang="en-US" dirty="0"/>
          </a:p>
        </p:txBody>
      </p:sp>
      <p:pic>
        <p:nvPicPr>
          <p:cNvPr id="5" name="Picture 4">
            <a:extLst>
              <a:ext uri="{FF2B5EF4-FFF2-40B4-BE49-F238E27FC236}">
                <a16:creationId xmlns:a16="http://schemas.microsoft.com/office/drawing/2014/main" id="{DDDD524F-BD7D-5CFA-D8E6-A5932A96E0F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01819" y="156995"/>
            <a:ext cx="1106261" cy="830175"/>
          </a:xfrm>
          <a:prstGeom prst="rect">
            <a:avLst/>
          </a:prstGeom>
        </p:spPr>
      </p:pic>
      <p:pic>
        <p:nvPicPr>
          <p:cNvPr id="7" name="Picture 6">
            <a:extLst>
              <a:ext uri="{FF2B5EF4-FFF2-40B4-BE49-F238E27FC236}">
                <a16:creationId xmlns:a16="http://schemas.microsoft.com/office/drawing/2014/main" id="{09937CF1-F0D5-3AFB-CA93-14CEF4757E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1928" y="391118"/>
            <a:ext cx="4446883" cy="6075764"/>
          </a:xfrm>
          <a:prstGeom prst="rect">
            <a:avLst/>
          </a:prstGeom>
        </p:spPr>
      </p:pic>
    </p:spTree>
    <p:extLst>
      <p:ext uri="{BB962C8B-B14F-4D97-AF65-F5344CB8AC3E}">
        <p14:creationId xmlns:p14="http://schemas.microsoft.com/office/powerpoint/2010/main" val="2904936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6787</TotalTime>
  <Words>83</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Wingdings 3</vt:lpstr>
      <vt:lpstr>Ion</vt:lpstr>
      <vt:lpstr>WINNER, K-8 Itisha Budamagunta Eagle Ridge Academy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MLK Words in Action Submissions</dc:title>
  <dc:creator>Megan Yerks</dc:creator>
  <cp:lastModifiedBy>Nancy Wagner</cp:lastModifiedBy>
  <cp:revision>36</cp:revision>
  <dcterms:created xsi:type="dcterms:W3CDTF">2022-01-31T22:16:44Z</dcterms:created>
  <dcterms:modified xsi:type="dcterms:W3CDTF">2024-02-16T18:39:31Z</dcterms:modified>
</cp:coreProperties>
</file>